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81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5" r:id="rId16"/>
    <p:sldId id="280" r:id="rId17"/>
    <p:sldId id="277" r:id="rId18"/>
    <p:sldId id="278" r:id="rId19"/>
    <p:sldId id="279" r:id="rId20"/>
    <p:sldId id="282" r:id="rId21"/>
    <p:sldId id="283" r:id="rId22"/>
    <p:sldId id="284" r:id="rId23"/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1" autoAdjust="0"/>
    <p:restoredTop sz="94701" autoAdjust="0"/>
  </p:normalViewPr>
  <p:slideViewPr>
    <p:cSldViewPr>
      <p:cViewPr>
        <p:scale>
          <a:sx n="50" d="100"/>
          <a:sy n="50" d="100"/>
        </p:scale>
        <p:origin x="-172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C504C-EAC3-4AB2-8D85-811A2767ECF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64291-9297-4122-9037-F04FB59F5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785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CD53-36BE-463A-A26F-A9E9316F62F0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Dorado County ARC www.edcarc.net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5B6D-2161-40D8-9EC6-0CABEEBC8D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5084-0847-40CC-AA87-2657A491A588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Dorado County ARC www.edcarc.net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5B6D-2161-40D8-9EC6-0CABEEBC8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BEFC-F7BC-4E02-A3FF-C21D814D93A6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Dorado County ARC www.edcarc.net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5B6D-2161-40D8-9EC6-0CABEEBC8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CB4B-5592-4FAA-AE0E-9896A17568AB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Dorado County ARC www.edcarc.net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5B6D-2161-40D8-9EC6-0CABEEBC8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903-0FB8-41BB-8B16-3A48D30A6C6A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Dorado County ARC www.edcarc.net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5B6D-2161-40D8-9EC6-0CABEEBC8D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0C4F-E819-4225-A052-0CD788AC068C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Dorado County ARC www.edcarc.net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5B6D-2161-40D8-9EC6-0CABEEBC8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5B28-1EDE-4E09-9BD4-CF5999D0A453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Dorado County ARC www.edcarc.net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5B6D-2161-40D8-9EC6-0CABEEBC8D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33F-F84A-440E-935B-61F3E90E01D8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Dorado County ARC www.edcarc.net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5B6D-2161-40D8-9EC6-0CABEEBC8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3287-4713-4441-9BC0-C1E41C163B6D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Dorado County ARC www.edcarc.net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5B6D-2161-40D8-9EC6-0CABEEBC8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8516-5CC3-445A-A39B-E66D6EAF428B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Dorado County ARC www.edcarc.net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5B6D-2161-40D8-9EC6-0CABEEBC8D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05A1-CD8A-49A0-9562-193022C77B70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Dorado County ARC www.edcarc.net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5B6D-2161-40D8-9EC6-0CABEEBC8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DDBDFC-5177-41EA-BAE1-14C7E9E476F9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El Dorado County ARC www.edcarc.net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B985B6D-2161-40D8-9EC6-0CABEEBC8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hess\Documents\Ham%20Radio%20Powerpoint\ARToday-high.m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dcarc.net/html/ares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 smtClean="0"/>
              <a:t>Greg Schwab – Georgetown Fire Chief</a:t>
            </a:r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dirty="0" smtClean="0"/>
              <a:t>Jay </a:t>
            </a:r>
            <a:r>
              <a:rPr lang="en-US" dirty="0" err="1" smtClean="0"/>
              <a:t>Harmor</a:t>
            </a:r>
            <a:r>
              <a:rPr lang="en-US" dirty="0" smtClean="0"/>
              <a:t> – Senior Developer, VSP</a:t>
            </a:r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dirty="0" smtClean="0"/>
              <a:t>Bob Hess – Director, Operations/Engineering/IT, CBS13 / CW31</a:t>
            </a:r>
          </a:p>
          <a:p>
            <a:pPr lvl="1" fontAlgn="ctr"/>
            <a:endParaRPr lang="en-US" dirty="0" smtClean="0"/>
          </a:p>
          <a:p>
            <a:pPr lvl="1" fontAlgn="ctr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5117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Did you know….?</a:t>
            </a:r>
          </a:p>
          <a:p>
            <a:pPr lvl="1" fontAlgn="ctr"/>
            <a:endParaRPr lang="en-US" dirty="0" smtClean="0"/>
          </a:p>
          <a:p>
            <a:pPr marL="285750" indent="-285750" fontAlgn="ctr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448578"/>
            <a:ext cx="4090759" cy="2605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9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Did you know….?</a:t>
            </a:r>
          </a:p>
          <a:p>
            <a:pPr lvl="1" fontAlgn="ctr"/>
            <a:endParaRPr lang="en-US" dirty="0" smtClean="0"/>
          </a:p>
          <a:p>
            <a:pPr marL="285750" indent="-285750" fontAlgn="ctr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25" y="2743200"/>
            <a:ext cx="3687800" cy="3109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59552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King Hussein, Jordan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23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Did you know….?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Paul </a:t>
            </a:r>
            <a:r>
              <a:rPr lang="en-US" dirty="0" err="1" smtClean="0"/>
              <a:t>Tibbits</a:t>
            </a:r>
            <a:endParaRPr lang="en-US" dirty="0" smtClean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Donnie Osmond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Priscilla Presley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Howard Hughes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Yuri Gagarin </a:t>
            </a:r>
          </a:p>
          <a:p>
            <a:pPr lvl="1" fontAlgn="ctr"/>
            <a:endParaRPr lang="en-US" dirty="0" smtClean="0"/>
          </a:p>
          <a:p>
            <a:pPr lvl="1" fontAlgn="ctr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0899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Did you know….?</a:t>
            </a:r>
          </a:p>
          <a:p>
            <a:pPr lvl="1" fontAlgn="ctr"/>
            <a:endParaRPr lang="en-US" dirty="0" smtClean="0"/>
          </a:p>
          <a:p>
            <a:pPr lvl="1" font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04" y="3428999"/>
            <a:ext cx="3827513" cy="26254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19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Did you know….?</a:t>
            </a:r>
          </a:p>
          <a:p>
            <a:pPr lvl="1" fontAlgn="ctr"/>
            <a:endParaRPr lang="en-US" dirty="0" smtClean="0"/>
          </a:p>
          <a:p>
            <a:pPr lvl="1" fontAlgn="ctr"/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91" y="3183464"/>
            <a:ext cx="3386667" cy="2546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21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RToday-high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2900" y="609600"/>
            <a:ext cx="84582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El Dorado County Amateur Radio Club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Event Communication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Parades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Races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Walks</a:t>
            </a:r>
          </a:p>
          <a:p>
            <a:pPr lvl="1" fontAlgn="ctr"/>
            <a:endParaRPr lang="en-US" dirty="0" smtClean="0"/>
          </a:p>
          <a:p>
            <a:pPr lvl="1" fontAlgn="ctr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4489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 El Dorado County Amateur Radio Club Radio System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Mt Danaher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Bald Mountain (Georgetown)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Pine Hill (Rescue)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Hotchkiss Hill (Georgetown)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Alder Ridge (</a:t>
            </a:r>
            <a:r>
              <a:rPr lang="en-US" dirty="0" err="1" smtClean="0"/>
              <a:t>Kyburz</a:t>
            </a:r>
            <a:r>
              <a:rPr lang="en-US" dirty="0" smtClean="0"/>
              <a:t>)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Sacramento Hill (Placerville)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err="1" smtClean="0"/>
              <a:t>Omo</a:t>
            </a:r>
            <a:r>
              <a:rPr lang="en-US" dirty="0" smtClean="0"/>
              <a:t> Ranch 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Crystal Blvd (El Dorado)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Lotus</a:t>
            </a:r>
          </a:p>
          <a:p>
            <a:pPr lvl="1" fontAlgn="ctr"/>
            <a:endParaRPr lang="en-US" dirty="0" smtClean="0"/>
          </a:p>
          <a:p>
            <a:pPr lvl="1" fontAlgn="ctr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1056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" r="83993" b="55200"/>
          <a:stretch/>
        </p:blipFill>
        <p:spPr>
          <a:xfrm>
            <a:off x="2243553" y="2057400"/>
            <a:ext cx="4615543" cy="403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10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32" y="1752600"/>
            <a:ext cx="6396186" cy="3539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15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What is Amateur Radio?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It’s a worldwide hobby involving communications and radio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It requires a license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In the USA, it is regulated by the Federal Communications Commission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You must pass a test to obtain a license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Currently 717,200 Hams in the USA and Growing</a:t>
            </a:r>
          </a:p>
          <a:p>
            <a:pPr marL="285750" indent="-285750" fontAlgn="ctr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6265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" t="449" r="39958" b="2408"/>
          <a:stretch/>
        </p:blipFill>
        <p:spPr>
          <a:xfrm>
            <a:off x="5276796" y="2103120"/>
            <a:ext cx="3404243" cy="3108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" t="3600" r="83993" b="54800"/>
          <a:stretch/>
        </p:blipFill>
        <p:spPr>
          <a:xfrm>
            <a:off x="380999" y="2136986"/>
            <a:ext cx="3841002" cy="3120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29243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Verizon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531700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EDCARC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88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 smtClean="0"/>
              <a:t>When the Power Goes Out…</a:t>
            </a:r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dirty="0" smtClean="0"/>
              <a:t>When the Cell Sites Go Down…</a:t>
            </a:r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dirty="0" smtClean="0"/>
              <a:t>When the Phones Don’t Work…</a:t>
            </a:r>
          </a:p>
          <a:p>
            <a:pPr lvl="1" fontAlgn="ctr"/>
            <a:endParaRPr lang="en-US" dirty="0" smtClean="0"/>
          </a:p>
          <a:p>
            <a:pPr lvl="1" fontAlgn="ctr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8503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 smtClean="0"/>
              <a:t>Amateur Radio is Always There</a:t>
            </a:r>
          </a:p>
          <a:p>
            <a:pPr fontAlgn="ctr"/>
            <a:endParaRPr lang="en-US" dirty="0" smtClean="0"/>
          </a:p>
          <a:p>
            <a:pPr lvl="1" fontAlgn="ctr"/>
            <a:endParaRPr lang="en-US" dirty="0" smtClean="0"/>
          </a:p>
          <a:p>
            <a:pPr lvl="1" fontAlgn="ctr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0566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3622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Amateur Radio Emergency Service® (ARES)    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The Amateur Radio Emergency Service® (ARES) consists of licensed amateurs who have voluntarily registered their qualifications and equipment, with their local ARES leadership, for communications duty in the public service when disaster strikes. </a:t>
            </a:r>
          </a:p>
        </p:txBody>
      </p:sp>
    </p:spTree>
    <p:extLst>
      <p:ext uri="{BB962C8B-B14F-4D97-AF65-F5344CB8AC3E}">
        <p14:creationId xmlns="" xmlns:p14="http://schemas.microsoft.com/office/powerpoint/2010/main" val="6423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867" y="22098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What do ARES members do?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Use communications skills to pass messages and information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Provide resources and skills and local knowledge to local agencies. 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Provide additional resources to other ARES groups.</a:t>
            </a:r>
            <a:endParaRPr lang="en-US" sz="3600" dirty="0"/>
          </a:p>
          <a:p>
            <a:pPr marL="285750" indent="-285750" fontAlgn="ctr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dirty="0" smtClean="0"/>
              <a:t>Who </a:t>
            </a:r>
            <a:r>
              <a:rPr lang="en-US" dirty="0"/>
              <a:t>does the El County ARES support?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CALFIRE VIP program (sometimes)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Marshall Hospital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American Red Cross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Large Animal Rescue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0629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318" y="2286000"/>
            <a:ext cx="861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Why do we need to provide communications? First responders have radios and everyone has cell phone.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First Responders (Sherriff / Fire) are dealing with the event in progress and may not have the time to pass the types of information that an ARES group would handle.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Cell sites typically have a range of 21 miles in open terrain and as little as 3 miles in hilly terrain.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0641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362200"/>
            <a:ext cx="853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During an emergency cell sites become overwhelmed in the event area.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New connections not accepted and calls dropped. 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Cell sites are limited by bandwidth to around 150-200 calls per second. </a:t>
            </a:r>
            <a:endParaRPr lang="en-US" sz="3600" dirty="0"/>
          </a:p>
          <a:p>
            <a:pPr marL="1200150" lvl="2" indent="-285750" fontAlgn="ctr">
              <a:buFont typeface="Arial" pitchFamily="34" charset="0"/>
              <a:buChar char="•"/>
            </a:pPr>
            <a:r>
              <a:rPr lang="en-US" dirty="0"/>
              <a:t>Texting better in an emergency uses less bandwidth and messages are queued until they can be sent. 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Last summer the fire in Shingle Springs along Highway 50 the cell sites in the area hit capacity and motorists stranded on the Highway could not make calls.  </a:t>
            </a:r>
            <a:endParaRPr lang="en-US" sz="3600" dirty="0"/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Cell phones usually only involve person to person communication.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1394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274838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What events has El Dorado County ARES supported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The Shingle Springs / Highway 50 fire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911 System failures.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Non-emergency events - Mother Lode Century Bike Ride</a:t>
            </a:r>
            <a:endParaRPr lang="en-US" sz="3600" dirty="0"/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What does the El Dorado County ARES do?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2196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274838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What events has El Dorado County ARES supported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The Shingle Springs / Highway 50 fire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911 System failures.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Non-emergency events - Mother Lode Century Bike Ride</a:t>
            </a:r>
            <a:endParaRPr lang="en-US" sz="3600" dirty="0"/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What does the El Dorado County ARES do?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5332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9812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What does the El Dorado County ARES do?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Training</a:t>
            </a:r>
            <a:endParaRPr lang="en-US" sz="3600" dirty="0"/>
          </a:p>
          <a:p>
            <a:pPr marL="1200150" lvl="2" indent="-285750" fontAlgn="ctr">
              <a:buFont typeface="Arial" pitchFamily="34" charset="0"/>
              <a:buChar char="•"/>
            </a:pPr>
            <a:r>
              <a:rPr lang="en-US" dirty="0"/>
              <a:t>Individual members work on courses to learn about the Incident Command System</a:t>
            </a:r>
            <a:endParaRPr lang="en-US" sz="3600" dirty="0"/>
          </a:p>
          <a:p>
            <a:pPr marL="1200150" lvl="2" indent="-285750" fontAlgn="ctr">
              <a:buFont typeface="Arial" pitchFamily="34" charset="0"/>
              <a:buChar char="•"/>
            </a:pPr>
            <a:r>
              <a:rPr lang="en-US" dirty="0"/>
              <a:t>As a group we practice commutations skills, become proficient with our equipment, learn new technologies.</a:t>
            </a:r>
            <a:endParaRPr lang="en-US" sz="3600" dirty="0"/>
          </a:p>
          <a:p>
            <a:pPr marL="1200150" lvl="2" indent="-285750" fontAlgn="ctr">
              <a:buFont typeface="Arial" pitchFamily="34" charset="0"/>
              <a:buChar char="•"/>
            </a:pPr>
            <a:r>
              <a:rPr lang="en-US" dirty="0"/>
              <a:t>Conduct and participate in practice drills.</a:t>
            </a:r>
            <a:endParaRPr lang="en-US" sz="3600" dirty="0"/>
          </a:p>
          <a:p>
            <a:pPr marL="1200150" lvl="2" indent="-285750" fontAlgn="ctr">
              <a:buFont typeface="Arial" pitchFamily="34" charset="0"/>
              <a:buChar char="•"/>
            </a:pPr>
            <a:r>
              <a:rPr lang="en-US" dirty="0"/>
              <a:t>Public Service Events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Stay Connected</a:t>
            </a:r>
            <a:endParaRPr lang="en-US" sz="3600" dirty="0"/>
          </a:p>
          <a:p>
            <a:pPr marL="1200150" lvl="2" indent="-285750" fontAlgn="ctr">
              <a:buFont typeface="Arial" pitchFamily="34" charset="0"/>
              <a:buChar char="•"/>
            </a:pPr>
            <a:r>
              <a:rPr lang="en-US" dirty="0"/>
              <a:t>Weekly nets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2675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Who are the Radio Hams?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Ham operators come from virtually all walks of life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Lawyers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Doctors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Engineers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Law Enforcement and Fire Personnel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Union Organizers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Scouts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Military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Astronauts</a:t>
            </a:r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 smtClean="0"/>
              <a:t>Politicians</a:t>
            </a:r>
          </a:p>
          <a:p>
            <a:pPr marL="285750" indent="-285750" fontAlgn="ctr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551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How do you get involved / How much involvement is required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Earn a Amateur Radio License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Contact local ARES group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Complete some of the training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/>
              <a:t>Participate</a:t>
            </a:r>
            <a:endParaRPr lang="en-US" sz="3600" dirty="0"/>
          </a:p>
          <a:p>
            <a:pPr marL="742950" lvl="1" indent="-285750" fontAlgn="ctr">
              <a:buFont typeface="Arial" pitchFamily="34" charset="0"/>
              <a:buChar char="•"/>
            </a:pPr>
            <a:r>
              <a:rPr lang="en-US" dirty="0">
                <a:hlinkClick r:id="rId4"/>
              </a:rPr>
              <a:t>http://www.edcarc.net/html/ares.shtml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1305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Did you know….?</a:t>
            </a:r>
          </a:p>
          <a:p>
            <a:pPr lvl="1" fontAlgn="ctr"/>
            <a:endParaRPr lang="en-US" dirty="0" smtClean="0"/>
          </a:p>
          <a:p>
            <a:pPr marL="285750" indent="-285750" fontAlgn="ctr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36" y="2981333"/>
            <a:ext cx="5138928" cy="3462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75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Did you know….?</a:t>
            </a:r>
          </a:p>
          <a:p>
            <a:pPr lvl="1" fontAlgn="ctr"/>
            <a:endParaRPr lang="en-US" dirty="0" smtClean="0"/>
          </a:p>
          <a:p>
            <a:pPr marL="285750" indent="-285750" fontAlgn="ctr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7" y="2895600"/>
            <a:ext cx="3286125" cy="2790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08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Did you know….?</a:t>
            </a:r>
          </a:p>
          <a:p>
            <a:pPr lvl="1" fontAlgn="ctr"/>
            <a:endParaRPr lang="en-US" dirty="0" smtClean="0"/>
          </a:p>
          <a:p>
            <a:pPr marL="285750" indent="-285750" fontAlgn="ctr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87" y="3429000"/>
            <a:ext cx="2809875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84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Did you know….?</a:t>
            </a:r>
          </a:p>
          <a:p>
            <a:pPr lvl="1" fontAlgn="ctr"/>
            <a:endParaRPr lang="en-US" dirty="0" smtClean="0"/>
          </a:p>
          <a:p>
            <a:pPr marL="285750" indent="-285750" fontAlgn="ctr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16" y="2892264"/>
            <a:ext cx="3401568" cy="3541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26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Did you know….?</a:t>
            </a:r>
          </a:p>
          <a:p>
            <a:pPr lvl="1" fontAlgn="ctr"/>
            <a:endParaRPr lang="en-US" dirty="0" smtClean="0"/>
          </a:p>
          <a:p>
            <a:pPr marL="285750" indent="-285750" fontAlgn="ctr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5" y="3352800"/>
            <a:ext cx="3581400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5867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Marlon Brando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50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Amateur Radio and Emergency Communications</a:t>
            </a:r>
            <a:endParaRPr lang="en-US" dirty="0"/>
          </a:p>
        </p:txBody>
      </p:sp>
      <p:pic>
        <p:nvPicPr>
          <p:cNvPr id="1026" name="Picture 2" descr="EDCAR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243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s_c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15791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443861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 Dorado County ARC - www.edcarc.net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Did you know….?</a:t>
            </a:r>
          </a:p>
          <a:p>
            <a:pPr lvl="1" fontAlgn="ctr"/>
            <a:endParaRPr lang="en-US" dirty="0" smtClean="0"/>
          </a:p>
          <a:p>
            <a:pPr marL="285750" indent="-285750" fontAlgn="ctr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68" y="3200400"/>
            <a:ext cx="3292513" cy="2656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16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144</TotalTime>
  <Words>955</Words>
  <Application>Microsoft Office PowerPoint</Application>
  <PresentationFormat>On-screen Show (4:3)</PresentationFormat>
  <Paragraphs>164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Slide 15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  <vt:lpstr>Amateur Radio and Emergency Communications</vt:lpstr>
    </vt:vector>
  </TitlesOfParts>
  <Company>VSP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and Emergency Communications</dc:title>
  <dc:creator>Jay Harmor</dc:creator>
  <cp:lastModifiedBy>bhess</cp:lastModifiedBy>
  <cp:revision>17</cp:revision>
  <dcterms:created xsi:type="dcterms:W3CDTF">2014-03-07T20:21:50Z</dcterms:created>
  <dcterms:modified xsi:type="dcterms:W3CDTF">2014-03-11T04:49:29Z</dcterms:modified>
</cp:coreProperties>
</file>